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90" r:id="rId4"/>
    <p:sldId id="302" r:id="rId5"/>
    <p:sldId id="303" r:id="rId6"/>
    <p:sldId id="286" r:id="rId7"/>
    <p:sldId id="304" r:id="rId8"/>
    <p:sldId id="287" r:id="rId9"/>
    <p:sldId id="291" r:id="rId10"/>
    <p:sldId id="311" r:id="rId11"/>
    <p:sldId id="312" r:id="rId12"/>
    <p:sldId id="315" r:id="rId13"/>
    <p:sldId id="313" r:id="rId14"/>
    <p:sldId id="314" r:id="rId15"/>
    <p:sldId id="316" r:id="rId16"/>
    <p:sldId id="289" r:id="rId17"/>
    <p:sldId id="305" r:id="rId18"/>
    <p:sldId id="306" r:id="rId19"/>
    <p:sldId id="295" r:id="rId20"/>
    <p:sldId id="299" r:id="rId21"/>
    <p:sldId id="31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r" initials="s" lastIdx="1" clrIdx="0">
    <p:extLst>
      <p:ext uri="{19B8F6BF-5375-455C-9EA6-DF929625EA0E}">
        <p15:presenceInfo xmlns:p15="http://schemas.microsoft.com/office/powerpoint/2012/main" userId="7ce92a560084dc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0199-810B-4079-BE66-798C42C4E456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6E673-A6F8-4940-B68D-1B75DFC9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7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0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5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3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64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0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06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4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5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601B-5E8A-44B3-B171-5A8CC1BA1B59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hreyashankar/gpt3-sandbox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PqbB07n_uQ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881149" y="3224206"/>
            <a:ext cx="1026621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4354" y="2023877"/>
            <a:ext cx="862905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Generative Pre-trained Transformer </a:t>
            </a:r>
            <a:r>
              <a:rPr lang="en-US" sz="3600" b="1" dirty="0" smtClean="0"/>
              <a:t>3 </a:t>
            </a:r>
          </a:p>
          <a:p>
            <a:pPr algn="ctr"/>
            <a:r>
              <a:rPr lang="en-US" sz="3600" dirty="0" smtClean="0"/>
              <a:t>(GPT-3)</a:t>
            </a:r>
            <a:endParaRPr lang="en-US" sz="3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>
            <a:off x="0" y="6148552"/>
            <a:ext cx="12215398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36342" y="5346183"/>
            <a:ext cx="56268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Presenter:</a:t>
            </a:r>
          </a:p>
          <a:p>
            <a:r>
              <a:rPr lang="en-US" sz="28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휴먼명조"/>
              </a:rPr>
              <a:t> </a:t>
            </a:r>
          </a:p>
          <a:p>
            <a:r>
              <a:rPr lang="en-US" sz="2800" kern="0" dirty="0">
                <a:solidFill>
                  <a:srgbClr val="0070C0"/>
                </a:solidFill>
                <a:latin typeface="Times New Roman" panose="02020603050405020304" pitchFamily="18" charset="0"/>
                <a:ea typeface="휴먼명조"/>
              </a:rPr>
              <a:t>	</a:t>
            </a:r>
            <a:r>
              <a:rPr lang="en-US" sz="2800" kern="0" dirty="0" smtClean="0">
                <a:solidFill>
                  <a:srgbClr val="FFFF00"/>
                </a:solidFill>
                <a:latin typeface="Times New Roman" panose="02020603050405020304" pitchFamily="18" charset="0"/>
                <a:ea typeface="휴먼명조"/>
              </a:rPr>
              <a:t>Abduraimjonov Abdurakhmon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8206"/>
            <a:ext cx="3297115" cy="18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315" y="1433146"/>
            <a:ext cx="4224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Steps for how to work with GPT-3: 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   1. Get API token from OpenAI</a:t>
            </a:r>
          </a:p>
          <a:p>
            <a:endParaRPr lang="en-US" smtClean="0"/>
          </a:p>
          <a:p>
            <a:r>
              <a:rPr lang="en-US" smtClean="0"/>
              <a:t>   2. </a:t>
            </a:r>
            <a:r>
              <a:rPr lang="en-US" b="1" smtClean="0"/>
              <a:t>Clone repository</a:t>
            </a:r>
          </a:p>
          <a:p>
            <a:endParaRPr lang="en-US" b="1" smtClean="0"/>
          </a:p>
          <a:p>
            <a:r>
              <a:rPr lang="en-US" b="1" smtClean="0"/>
              <a:t>   </a:t>
            </a:r>
          </a:p>
          <a:p>
            <a:r>
              <a:rPr lang="en-US" smtClean="0"/>
              <a:t>  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63653" y="2819831"/>
            <a:ext cx="4285084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smtClean="0"/>
              <a:t>github.com/shreyashankar/gpt3-sandbox/tree/master/api</a:t>
            </a:r>
            <a:endParaRPr lang="en-US" sz="1200" dirty="0"/>
          </a:p>
        </p:txBody>
      </p:sp>
      <p:cxnSp>
        <p:nvCxnSpPr>
          <p:cNvPr id="20" name="Straight Arrow Connector 19"/>
          <p:cNvCxnSpPr>
            <a:endCxn id="18" idx="1"/>
          </p:cNvCxnSpPr>
          <p:nvPr/>
        </p:nvCxnSpPr>
        <p:spPr>
          <a:xfrm flipV="1">
            <a:off x="2382715" y="2991324"/>
            <a:ext cx="1494692" cy="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58011" y="1468833"/>
            <a:ext cx="3706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linkClick r:id="rId2"/>
              </a:rPr>
              <a:t>https://</a:t>
            </a:r>
            <a:r>
              <a:rPr lang="en-US" sz="1200" b="1" dirty="0" smtClean="0">
                <a:hlinkClick r:id="rId2"/>
              </a:rPr>
              <a:t>github.com/shreyashankar/gpt3-sandbox</a:t>
            </a:r>
            <a:endParaRPr lang="en-US" sz="1200" b="1" dirty="0" smtClean="0"/>
          </a:p>
          <a:p>
            <a:r>
              <a:rPr lang="en-US" sz="1200" b="1" dirty="0" smtClean="0"/>
              <a:t>provides addition information how to install GPT-3,</a:t>
            </a:r>
          </a:p>
          <a:p>
            <a:r>
              <a:rPr lang="en-US" sz="1200" b="1" dirty="0" smtClean="0"/>
              <a:t>Also, it </a:t>
            </a:r>
            <a:r>
              <a:rPr lang="en-US" sz="1200" b="1" dirty="0"/>
              <a:t>provides</a:t>
            </a:r>
            <a:r>
              <a:rPr lang="en-US" sz="1200" b="1" dirty="0" smtClean="0"/>
              <a:t> clear explanations and some examples</a:t>
            </a:r>
            <a:endParaRPr lang="en-US" sz="1200" b="1" dirty="0"/>
          </a:p>
        </p:txBody>
      </p:sp>
      <p:sp>
        <p:nvSpPr>
          <p:cNvPr id="5" name="Rectangle 4"/>
          <p:cNvSpPr/>
          <p:nvPr/>
        </p:nvSpPr>
        <p:spPr>
          <a:xfrm>
            <a:off x="4091362" y="2773665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erif-font"/>
              </a:rPr>
              <a:t>Download the </a:t>
            </a:r>
            <a:r>
              <a:rPr lang="en-US" b="1" dirty="0">
                <a:solidFill>
                  <a:srgbClr val="FF0000"/>
                </a:solidFill>
                <a:latin typeface="medium-content-serif-font"/>
              </a:rPr>
              <a:t>gpt.py</a:t>
            </a:r>
            <a:r>
              <a:rPr lang="en-US" dirty="0">
                <a:latin typeface="medium-content-serif-font"/>
              </a:rPr>
              <a:t> 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3"/>
          </p:cNvCxnSpPr>
          <p:nvPr/>
        </p:nvCxnSpPr>
        <p:spPr>
          <a:xfrm flipV="1">
            <a:off x="6507408" y="2951478"/>
            <a:ext cx="1056245" cy="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5" y="3308918"/>
            <a:ext cx="4651477" cy="2715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225" y="3685125"/>
            <a:ext cx="5047400" cy="2317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Rounded Rectangle 18"/>
          <p:cNvSpPr/>
          <p:nvPr/>
        </p:nvSpPr>
        <p:spPr>
          <a:xfrm>
            <a:off x="6507408" y="5362575"/>
            <a:ext cx="1731717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2315" y="541984"/>
            <a:ext cx="3905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How to use GPT-3 (2/7)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1231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315" y="1433146"/>
            <a:ext cx="42241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Steps for how to work with GPT-3: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1. </a:t>
            </a:r>
            <a:r>
              <a:rPr lang="en-US" dirty="0"/>
              <a:t>Get API token from </a:t>
            </a:r>
            <a:r>
              <a:rPr lang="en-US" dirty="0" err="1"/>
              <a:t>OpenAI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2. </a:t>
            </a:r>
            <a:r>
              <a:rPr lang="en-US" b="1" dirty="0"/>
              <a:t>Clone </a:t>
            </a:r>
            <a:r>
              <a:rPr lang="en-US" b="1" dirty="0" smtClean="0"/>
              <a:t>repository</a:t>
            </a:r>
          </a:p>
          <a:p>
            <a:endParaRPr lang="en-US" b="1" dirty="0"/>
          </a:p>
          <a:p>
            <a:r>
              <a:rPr lang="en-US" b="1" dirty="0" smtClean="0"/>
              <a:t>   3.</a:t>
            </a:r>
            <a:r>
              <a:rPr lang="en-US" b="1" dirty="0"/>
              <a:t> Install </a:t>
            </a:r>
            <a:r>
              <a:rPr lang="en-US" b="1" dirty="0" err="1"/>
              <a:t>OpenAI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   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127738" y="3560885"/>
            <a:ext cx="1664676" cy="22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97096" y="3391608"/>
            <a:ext cx="1598515" cy="3385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pip install </a:t>
            </a:r>
            <a:r>
              <a:rPr lang="en-US" sz="1600" dirty="0" err="1">
                <a:solidFill>
                  <a:srgbClr val="FF0000"/>
                </a:solidFill>
              </a:rPr>
              <a:t>openai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315" y="541984"/>
            <a:ext cx="3905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How to use GPT-3 (3/7)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6928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315" y="1433146"/>
            <a:ext cx="42241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Steps for how to work with GPT-3: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1. </a:t>
            </a:r>
            <a:r>
              <a:rPr lang="en-US" dirty="0"/>
              <a:t>Get API token from </a:t>
            </a:r>
            <a:r>
              <a:rPr lang="en-US" dirty="0" err="1"/>
              <a:t>OpenAI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2. </a:t>
            </a:r>
            <a:r>
              <a:rPr lang="en-US" b="1" dirty="0"/>
              <a:t>Clone </a:t>
            </a:r>
            <a:r>
              <a:rPr lang="en-US" b="1" dirty="0" smtClean="0"/>
              <a:t>repository</a:t>
            </a:r>
          </a:p>
          <a:p>
            <a:endParaRPr lang="en-US" b="1" dirty="0"/>
          </a:p>
          <a:p>
            <a:r>
              <a:rPr lang="en-US" b="1" dirty="0" smtClean="0"/>
              <a:t>   3.</a:t>
            </a:r>
            <a:r>
              <a:rPr lang="en-US" b="1" dirty="0"/>
              <a:t> Install </a:t>
            </a:r>
            <a:r>
              <a:rPr lang="en-US" b="1" dirty="0" err="1"/>
              <a:t>OpenAI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   4. </a:t>
            </a:r>
            <a:r>
              <a:rPr lang="en-US" b="1" dirty="0"/>
              <a:t>Import modules and setup API </a:t>
            </a:r>
            <a:r>
              <a:rPr lang="en-US" b="1" dirty="0" smtClean="0"/>
              <a:t>token</a:t>
            </a:r>
          </a:p>
          <a:p>
            <a:endParaRPr lang="en-US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613" y="1601597"/>
            <a:ext cx="3676190" cy="3457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Rectangle 32"/>
          <p:cNvSpPr/>
          <p:nvPr/>
        </p:nvSpPr>
        <p:spPr>
          <a:xfrm>
            <a:off x="242315" y="541984"/>
            <a:ext cx="3905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How to use GPT-3 (4/7)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3710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315" y="1433146"/>
            <a:ext cx="42241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Steps for how to work with GPT-3: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1. </a:t>
            </a:r>
            <a:r>
              <a:rPr lang="en-US" dirty="0"/>
              <a:t>Get API token from </a:t>
            </a:r>
            <a:r>
              <a:rPr lang="en-US" dirty="0" err="1"/>
              <a:t>OpenAI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2. </a:t>
            </a:r>
            <a:r>
              <a:rPr lang="en-US" b="1" dirty="0"/>
              <a:t>Clone </a:t>
            </a:r>
            <a:r>
              <a:rPr lang="en-US" b="1" dirty="0" smtClean="0"/>
              <a:t>repository</a:t>
            </a:r>
          </a:p>
          <a:p>
            <a:endParaRPr lang="en-US" b="1" dirty="0"/>
          </a:p>
          <a:p>
            <a:r>
              <a:rPr lang="en-US" b="1" dirty="0" smtClean="0"/>
              <a:t>   3.</a:t>
            </a:r>
            <a:r>
              <a:rPr lang="en-US" b="1" dirty="0"/>
              <a:t> Install </a:t>
            </a:r>
            <a:r>
              <a:rPr lang="en-US" b="1" dirty="0" err="1"/>
              <a:t>OpenAI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   4. </a:t>
            </a:r>
            <a:r>
              <a:rPr lang="en-US" b="1" dirty="0"/>
              <a:t>Import modules and setup API </a:t>
            </a:r>
            <a:r>
              <a:rPr lang="en-US" b="1" dirty="0" smtClean="0"/>
              <a:t>token</a:t>
            </a:r>
          </a:p>
          <a:p>
            <a:endParaRPr lang="en-US" b="1" dirty="0"/>
          </a:p>
          <a:p>
            <a:r>
              <a:rPr lang="en-US" b="1" dirty="0"/>
              <a:t> </a:t>
            </a:r>
            <a:r>
              <a:rPr lang="en-US" b="1" dirty="0" smtClean="0"/>
              <a:t>  5.</a:t>
            </a:r>
            <a:r>
              <a:rPr lang="en-US" b="1" dirty="0"/>
              <a:t> Add </a:t>
            </a:r>
            <a:r>
              <a:rPr lang="en-US" b="1" dirty="0" smtClean="0"/>
              <a:t>examples.</a:t>
            </a:r>
          </a:p>
          <a:p>
            <a:endParaRPr lang="en-US" b="1" dirty="0"/>
          </a:p>
          <a:p>
            <a:r>
              <a:rPr lang="en-US" b="1" dirty="0" smtClean="0"/>
              <a:t>  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63181" y="1358039"/>
            <a:ext cx="7504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Trying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convert natural language to SQL with the help of very few examples.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744" y="2410904"/>
            <a:ext cx="7465431" cy="2465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42315" y="541984"/>
            <a:ext cx="3905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How to use GPT-3 (5/7)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2794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315" y="1433146"/>
            <a:ext cx="42241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Steps for how to work with GPT-3: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1. </a:t>
            </a:r>
            <a:r>
              <a:rPr lang="en-US" dirty="0"/>
              <a:t>Get API token from </a:t>
            </a:r>
            <a:r>
              <a:rPr lang="en-US" dirty="0" err="1"/>
              <a:t>OpenAI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2. </a:t>
            </a:r>
            <a:r>
              <a:rPr lang="en-US" b="1" dirty="0"/>
              <a:t>Clone </a:t>
            </a:r>
            <a:r>
              <a:rPr lang="en-US" b="1" dirty="0" smtClean="0"/>
              <a:t>repository</a:t>
            </a:r>
          </a:p>
          <a:p>
            <a:endParaRPr lang="en-US" b="1" dirty="0"/>
          </a:p>
          <a:p>
            <a:r>
              <a:rPr lang="en-US" b="1" dirty="0" smtClean="0"/>
              <a:t>   3.</a:t>
            </a:r>
            <a:r>
              <a:rPr lang="en-US" b="1" dirty="0"/>
              <a:t> Install </a:t>
            </a:r>
            <a:r>
              <a:rPr lang="en-US" b="1" dirty="0" err="1"/>
              <a:t>OpenAI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 smtClean="0"/>
              <a:t>   4. </a:t>
            </a:r>
            <a:r>
              <a:rPr lang="en-US" b="1" dirty="0"/>
              <a:t>Import modules and setup API </a:t>
            </a:r>
            <a:r>
              <a:rPr lang="en-US" b="1" dirty="0" smtClean="0"/>
              <a:t>token</a:t>
            </a:r>
          </a:p>
          <a:p>
            <a:endParaRPr lang="en-US" b="1" dirty="0"/>
          </a:p>
          <a:p>
            <a:r>
              <a:rPr lang="en-US" b="1" dirty="0"/>
              <a:t> </a:t>
            </a:r>
            <a:r>
              <a:rPr lang="en-US" b="1" dirty="0" smtClean="0"/>
              <a:t>  5.</a:t>
            </a:r>
            <a:r>
              <a:rPr lang="en-US" b="1" dirty="0"/>
              <a:t> Add </a:t>
            </a:r>
            <a:r>
              <a:rPr lang="en-US" b="1" dirty="0" smtClean="0"/>
              <a:t>examples.</a:t>
            </a:r>
          </a:p>
          <a:p>
            <a:endParaRPr lang="en-US" b="1" dirty="0"/>
          </a:p>
          <a:p>
            <a:r>
              <a:rPr lang="en-US" b="1" dirty="0" smtClean="0"/>
              <a:t>   6.</a:t>
            </a:r>
            <a:r>
              <a:rPr lang="en-US" b="1" dirty="0"/>
              <a:t> Submit input and get </a:t>
            </a:r>
            <a:r>
              <a:rPr lang="en-US" b="1" dirty="0" smtClean="0"/>
              <a:t>output</a:t>
            </a:r>
            <a:r>
              <a:rPr lang="en-US" b="1" dirty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318" y="1433146"/>
            <a:ext cx="5039458" cy="465788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2315" y="541984"/>
            <a:ext cx="3905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How to use GPT-3 (6/7)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646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2315" y="541984"/>
            <a:ext cx="3905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How to use GPT-3 (</a:t>
            </a:r>
            <a:r>
              <a:rPr lang="en-US" sz="3000" b="1" dirty="0"/>
              <a:t>7</a:t>
            </a:r>
            <a:r>
              <a:rPr lang="en-US" sz="3000" b="1" dirty="0" smtClean="0"/>
              <a:t>/7)</a:t>
            </a:r>
            <a:endParaRPr lang="en-US" sz="3000" b="1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18354" y="2037217"/>
            <a:ext cx="5608373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from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gpt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 import GPT, Example,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set_openai_key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FF0000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set_openai_key</a:t>
            </a:r>
            <a:r>
              <a:rPr lang="en-US" altLang="en-US" sz="1200" dirty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("YOUR_OPENAI_KEY") </a:t>
            </a:r>
            <a:r>
              <a:rPr lang="en-US" altLang="en-US" sz="1200" dirty="0" smtClean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  </a:t>
            </a:r>
            <a:r>
              <a:rPr lang="en-US" altLang="en-US" sz="1200" i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# </a:t>
            </a:r>
            <a:r>
              <a:rPr lang="en-US" altLang="en-US" sz="1200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omit the Bearer, it should look like "</a:t>
            </a:r>
            <a:r>
              <a:rPr lang="en-US" altLang="en-US" sz="1200" i="1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sk</a:t>
            </a:r>
            <a:r>
              <a:rPr lang="en-US" altLang="en-US" sz="1200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-..."</a:t>
            </a:r>
            <a:r>
              <a:rPr lang="en-US" altLang="en-US" sz="1200" i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i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gpt</a:t>
            </a:r>
            <a:r>
              <a:rPr lang="en-US" altLang="en-US" sz="1200" dirty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 = GPT()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print(</a:t>
            </a:r>
            <a:r>
              <a:rPr lang="en-US" altLang="en-US" sz="1200" dirty="0" err="1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gpt.get_top_reply</a:t>
            </a:r>
            <a:r>
              <a:rPr lang="en-US" altLang="en-US" sz="1200" dirty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("sum from one to infinity of one over n squared")) </a:t>
            </a:r>
            <a:endParaRPr lang="en-US" altLang="en-US" sz="1200" dirty="0" smtClean="0">
              <a:solidFill>
                <a:srgbClr val="24292E"/>
              </a:solidFill>
              <a:latin typeface="Times New Roman" panose="02020603050405020304" pitchFamily="18" charset="0"/>
              <a:ea typeface="SFMono-Regular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24292E"/>
              </a:solidFill>
              <a:latin typeface="Times New Roman" panose="02020603050405020304" pitchFamily="18" charset="0"/>
              <a:ea typeface="SFMono-Regular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output</a:t>
            </a:r>
            <a:r>
              <a:rPr lang="en-US" altLang="en-US" sz="1200" dirty="0">
                <a:solidFill>
                  <a:srgbClr val="00B0F0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: n squared over n</a:t>
            </a:r>
            <a:r>
              <a:rPr lang="en-US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gpt.add_example</a:t>
            </a:r>
            <a:r>
              <a:rPr lang="en-US" altLang="en-US" sz="1200" dirty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(Example</a:t>
            </a:r>
            <a:r>
              <a:rPr lang="en-US" altLang="en-US" sz="1200" dirty="0">
                <a:solidFill>
                  <a:srgbClr val="00B050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("four y plus three x cubed", </a:t>
            </a:r>
            <a:r>
              <a:rPr lang="en-US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"4y + </a:t>
            </a:r>
            <a:r>
              <a:rPr lang="en-US" alt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3x^3" </a:t>
            </a:r>
            <a:r>
              <a:rPr lang="en-US" altLang="en-US" sz="1200" dirty="0" smtClean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))</a:t>
            </a:r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gpt.add_example</a:t>
            </a:r>
            <a:r>
              <a:rPr lang="en-US" altLang="en-US" sz="1200" dirty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(Example("integral from a to b", "\\int_a^b")) </a:t>
            </a:r>
            <a:endParaRPr lang="en-US" altLang="en-US" sz="1200" dirty="0" smtClean="0">
              <a:solidFill>
                <a:srgbClr val="24292E"/>
              </a:solidFill>
              <a:latin typeface="Times New Roman" panose="02020603050405020304" pitchFamily="18" charset="0"/>
              <a:ea typeface="SFMono-Regular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 smtClean="0">
              <a:solidFill>
                <a:srgbClr val="24292E"/>
              </a:solidFill>
              <a:latin typeface="Times New Roman" panose="02020603050405020304" pitchFamily="18" charset="0"/>
              <a:ea typeface="SFMono-Regular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print(</a:t>
            </a:r>
            <a:r>
              <a:rPr lang="en-US" altLang="en-US" sz="1200" dirty="0" err="1" smtClean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gpt.get_top_reply</a:t>
            </a:r>
            <a:r>
              <a:rPr lang="en-US" altLang="en-US" sz="1200" dirty="0">
                <a:solidFill>
                  <a:srgbClr val="24292E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("sum from one to infinity of one over n squared")) </a:t>
            </a:r>
            <a:endParaRPr lang="en-US" altLang="en-US" sz="1200" dirty="0" smtClean="0">
              <a:solidFill>
                <a:srgbClr val="24292E"/>
              </a:solidFill>
              <a:latin typeface="Times New Roman" panose="02020603050405020304" pitchFamily="18" charset="0"/>
              <a:ea typeface="SFMono-Regular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24292E"/>
              </a:solidFill>
              <a:latin typeface="Times New Roman" panose="02020603050405020304" pitchFamily="18" charset="0"/>
              <a:ea typeface="SFMono-Regular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output</a:t>
            </a:r>
            <a:r>
              <a:rPr lang="en-US" altLang="en-US" sz="1200" dirty="0">
                <a:solidFill>
                  <a:srgbClr val="00B0F0"/>
                </a:solidFill>
                <a:latin typeface="Times New Roman" panose="02020603050405020304" pitchFamily="18" charset="0"/>
                <a:ea typeface="SFMono-Regular"/>
                <a:cs typeface="Times New Roman" panose="02020603050405020304" pitchFamily="18" charset="0"/>
              </a:rPr>
              <a:t>: 1/n^2</a:t>
            </a:r>
            <a:r>
              <a:rPr lang="en-US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94871" y="565291"/>
            <a:ext cx="3095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</a:t>
            </a:r>
            <a:r>
              <a:rPr 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endParaRPr 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27403" y="488436"/>
            <a:ext cx="45203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GPT-3 becomes an Author</a:t>
            </a:r>
            <a:endParaRPr lang="en-US" sz="30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3" y="1351921"/>
            <a:ext cx="6378867" cy="46044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61416" y="1696727"/>
            <a:ext cx="483058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GPT-3 has been able to produce poetic text identical to various authors</a:t>
            </a:r>
            <a:r>
              <a:rPr lang="en-US" sz="1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/>
              <a:t>William </a:t>
            </a:r>
            <a:r>
              <a:rPr lang="en-US" sz="1400" dirty="0" smtClean="0"/>
              <a:t>Shakespeare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/>
              <a:t>Chuang </a:t>
            </a:r>
            <a:r>
              <a:rPr lang="en-US" sz="1400" dirty="0" smtClean="0"/>
              <a:t>Tzu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/>
              <a:t>William </a:t>
            </a:r>
            <a:r>
              <a:rPr lang="en-US" sz="1400" dirty="0" smtClean="0"/>
              <a:t>Blake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so 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2315" y="541984"/>
            <a:ext cx="3493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(1/6)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274767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7654" y="1696514"/>
            <a:ext cx="5696696" cy="4075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816298" y="480508"/>
            <a:ext cx="58619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3000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GPT-3 be Software Engineer?</a:t>
            </a:r>
            <a:endParaRPr lang="en-US" sz="30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2315" y="541984"/>
            <a:ext cx="3493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(2/6)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3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6023" y="578220"/>
            <a:ext cx="56191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US" sz="3000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GPT-3 </a:t>
            </a:r>
            <a:r>
              <a:rPr lang="en-US" sz="3000" b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Turing Test</a:t>
            </a:r>
            <a:endParaRPr lang="en-US" sz="30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48" y="1449023"/>
            <a:ext cx="6084124" cy="4627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242315" y="541984"/>
            <a:ext cx="3493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(3/6)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9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5" y="1528084"/>
            <a:ext cx="5600000" cy="24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18" y="4057366"/>
            <a:ext cx="5600000" cy="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238" y="1544094"/>
            <a:ext cx="5628571" cy="221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238" y="4026733"/>
            <a:ext cx="5495238" cy="895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238" y="5191006"/>
            <a:ext cx="4990476" cy="6761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2315" y="541984"/>
            <a:ext cx="3493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(4/6)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6023" y="578220"/>
            <a:ext cx="37176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err="1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FitnessAI</a:t>
            </a:r>
            <a:r>
              <a:rPr lang="en-US" sz="3000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GPT-3</a:t>
            </a:r>
            <a:endParaRPr lang="en-US" sz="30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2315" y="541984"/>
            <a:ext cx="1266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877" y="1661746"/>
            <a:ext cx="40924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sz="3600" dirty="0" smtClean="0"/>
              <a:t> Introduction</a:t>
            </a:r>
            <a:endParaRPr lang="en-US" sz="3600" dirty="0"/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sz="3600" dirty="0" smtClean="0"/>
              <a:t> </a:t>
            </a:r>
            <a:r>
              <a:rPr lang="en-US" sz="3600" dirty="0"/>
              <a:t>How to Use GPT-3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sz="3600" dirty="0" smtClean="0"/>
              <a:t>Examples </a:t>
            </a:r>
          </a:p>
        </p:txBody>
      </p:sp>
    </p:spTree>
    <p:extLst>
      <p:ext uri="{BB962C8B-B14F-4D97-AF65-F5344CB8AC3E}">
        <p14:creationId xmlns:p14="http://schemas.microsoft.com/office/powerpoint/2010/main" val="241910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2315" y="541984"/>
            <a:ext cx="3493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(5/6)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06023" y="578220"/>
            <a:ext cx="50336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GPT-3 may talk like a human</a:t>
            </a:r>
            <a:endParaRPr lang="en-US" sz="30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qbB07n_uQ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7236" y="1478934"/>
            <a:ext cx="8113222" cy="456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9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2315" y="541984"/>
            <a:ext cx="3493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(6/6)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4" y="2124289"/>
            <a:ext cx="3885714" cy="3428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58" y="1486055"/>
            <a:ext cx="5238095" cy="2476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858" y="4249064"/>
            <a:ext cx="3895238" cy="1704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18354" y="1488150"/>
            <a:ext cx="235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Q&amp;A mistakes of GPT-3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506023" y="578220"/>
            <a:ext cx="28327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GPT-3 Mistakes</a:t>
            </a:r>
            <a:endParaRPr lang="en-US" sz="30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2315" y="541984"/>
            <a:ext cx="43733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(1/6)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7267" y="1710942"/>
            <a:ext cx="487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NLP (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</a:t>
            </a: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anguage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rocessing)?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37267" y="2080274"/>
            <a:ext cx="6599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the branch of AI that enables computers to understand, interpret, and manipulate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language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8" y="1621289"/>
            <a:ext cx="3079694" cy="3083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47" y="4641914"/>
            <a:ext cx="1763410" cy="123608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034395" y="596069"/>
            <a:ext cx="36170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NLP brief explanation</a:t>
            </a:r>
          </a:p>
        </p:txBody>
      </p:sp>
    </p:spTree>
    <p:extLst>
      <p:ext uri="{BB962C8B-B14F-4D97-AF65-F5344CB8AC3E}">
        <p14:creationId xmlns:p14="http://schemas.microsoft.com/office/powerpoint/2010/main" val="215630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316" y="1827244"/>
            <a:ext cx="729348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Use Cases of NLP in our life:</a:t>
            </a:r>
          </a:p>
          <a:p>
            <a:endParaRPr lang="en-US" sz="1400" b="0" i="0" dirty="0">
              <a:solidFill>
                <a:srgbClr val="2B3E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Sentiment Analysis 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 identifies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emotions in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(e.g. positive, negative and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Language Translation 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 Translating from one language to another (e.g. English &lt; &gt; Korean)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Text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extraction 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 pull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pre-defined information from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(e.g. colors, location or key text)</a:t>
            </a:r>
          </a:p>
          <a:p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en-US" sz="1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  <a:r>
              <a:rPr 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 AI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designed to interact with humans through text or speech. </a:t>
            </a:r>
            <a:endParaRPr lang="en-US" sz="1400" b="0" i="0" dirty="0">
              <a:solidFill>
                <a:srgbClr val="2B3E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943" y="1596044"/>
            <a:ext cx="3677148" cy="1769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09" y="3744960"/>
            <a:ext cx="3677148" cy="1695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6542116" y="2480965"/>
            <a:ext cx="1496827" cy="211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10" idx="1"/>
          </p:cNvCxnSpPr>
          <p:nvPr/>
        </p:nvCxnSpPr>
        <p:spPr>
          <a:xfrm>
            <a:off x="7310519" y="3365886"/>
            <a:ext cx="802190" cy="12269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207724" y="5678535"/>
            <a:ext cx="14939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monkeylearn.com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2315" y="541984"/>
            <a:ext cx="43733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(2/6)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34395" y="596069"/>
            <a:ext cx="36170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</a:rPr>
              <a:t>NLP brief explanation</a:t>
            </a:r>
            <a:endParaRPr lang="en-US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9933" y="1448609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B3E51"/>
                </a:solidFill>
                <a:latin typeface="Rubik"/>
              </a:rPr>
              <a:t>Pre-trained </a:t>
            </a:r>
            <a:r>
              <a:rPr lang="en-US" b="1" dirty="0" smtClean="0">
                <a:solidFill>
                  <a:srgbClr val="2B3E51"/>
                </a:solidFill>
                <a:latin typeface="Rubik"/>
              </a:rPr>
              <a:t>Models</a:t>
            </a:r>
            <a:r>
              <a:rPr lang="en-US" dirty="0" smtClean="0">
                <a:solidFill>
                  <a:srgbClr val="2B3E51"/>
                </a:solidFill>
                <a:latin typeface="Rubik"/>
              </a:rPr>
              <a:t> of NLP:</a:t>
            </a:r>
            <a:endParaRPr lang="en-US" sz="1400" b="0" i="0" dirty="0">
              <a:solidFill>
                <a:srgbClr val="2B3E51"/>
              </a:solidFill>
              <a:effectLst/>
              <a:latin typeface="Rubi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354" y="2285652"/>
            <a:ext cx="1540550" cy="347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 smtClean="0"/>
              <a:t>BERT-LARGE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/>
              <a:t>XLNET-LARGE</a:t>
            </a:r>
          </a:p>
          <a:p>
            <a:pPr>
              <a:lnSpc>
                <a:spcPct val="200000"/>
              </a:lnSpc>
            </a:pPr>
            <a:r>
              <a:rPr lang="en-US" sz="1600" b="1" dirty="0" err="1" smtClean="0"/>
              <a:t>RoBERTa</a:t>
            </a:r>
            <a:r>
              <a:rPr lang="en-US" sz="1600" b="1" dirty="0" smtClean="0"/>
              <a:t>-LARGE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/>
              <a:t>GPT-2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/>
              <a:t>T5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/>
              <a:t>Turing-NLG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/>
              <a:t>GPT-3</a:t>
            </a:r>
            <a:endParaRPr lang="en-US" sz="1600" b="1" dirty="0"/>
          </a:p>
        </p:txBody>
      </p:sp>
      <p:sp>
        <p:nvSpPr>
          <p:cNvPr id="6" name="Cube 5"/>
          <p:cNvSpPr/>
          <p:nvPr/>
        </p:nvSpPr>
        <p:spPr>
          <a:xfrm>
            <a:off x="2149049" y="2443943"/>
            <a:ext cx="182671" cy="189604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154107" y="2910182"/>
            <a:ext cx="177614" cy="168374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2149050" y="3383458"/>
            <a:ext cx="236010" cy="159454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2149044" y="3898862"/>
            <a:ext cx="413181" cy="234560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2149047" y="4378926"/>
            <a:ext cx="841804" cy="28304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2149044" y="4883333"/>
            <a:ext cx="1267537" cy="27436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2149044" y="5360356"/>
            <a:ext cx="8766606" cy="338328"/>
          </a:xfrm>
          <a:prstGeom prst="cub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52595" y="2413963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340</a:t>
            </a:r>
            <a:r>
              <a:rPr lang="en-US" sz="1400" dirty="0" smtClean="0"/>
              <a:t> million parameters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636405" y="2844698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340</a:t>
            </a:r>
            <a:r>
              <a:rPr lang="en-US" sz="1400" dirty="0" smtClean="0"/>
              <a:t> </a:t>
            </a:r>
            <a:r>
              <a:rPr lang="en-US" sz="1400" dirty="0"/>
              <a:t>million</a:t>
            </a:r>
            <a:r>
              <a:rPr lang="en-US" sz="1400" dirty="0" smtClean="0"/>
              <a:t> parameters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68751" y="3295076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355</a:t>
            </a:r>
            <a:r>
              <a:rPr lang="en-US" sz="1400" dirty="0" smtClean="0"/>
              <a:t> </a:t>
            </a:r>
            <a:r>
              <a:rPr lang="en-US" sz="1400" dirty="0"/>
              <a:t>million</a:t>
            </a:r>
            <a:r>
              <a:rPr lang="en-US" sz="1400" dirty="0" smtClean="0"/>
              <a:t> parameters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782812" y="3832267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1.5</a:t>
            </a:r>
            <a:r>
              <a:rPr lang="en-US" sz="1400" dirty="0" smtClean="0"/>
              <a:t> billion parameters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180994" y="4350413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11</a:t>
            </a:r>
            <a:r>
              <a:rPr lang="en-US" sz="1400" dirty="0" smtClean="0"/>
              <a:t> billion parameters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675597" y="4827645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17</a:t>
            </a:r>
            <a:r>
              <a:rPr lang="en-US" sz="1400" dirty="0" smtClean="0"/>
              <a:t> billion parameters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11105790" y="5267910"/>
            <a:ext cx="103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175 billion </a:t>
            </a:r>
          </a:p>
          <a:p>
            <a:r>
              <a:rPr lang="en-US" sz="1400" b="1" dirty="0" smtClean="0"/>
              <a:t>parameters</a:t>
            </a:r>
            <a:endParaRPr lang="en-US" sz="1400" b="1" dirty="0"/>
          </a:p>
        </p:txBody>
      </p:sp>
      <p:sp>
        <p:nvSpPr>
          <p:cNvPr id="27" name="Rectangle 26"/>
          <p:cNvSpPr/>
          <p:nvPr/>
        </p:nvSpPr>
        <p:spPr>
          <a:xfrm>
            <a:off x="242315" y="541984"/>
            <a:ext cx="43733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(3/6)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34395" y="596069"/>
            <a:ext cx="20601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NLP </a:t>
            </a:r>
            <a:r>
              <a:rPr lang="en-US" sz="3000" b="1" dirty="0" smtClean="0">
                <a:solidFill>
                  <a:srgbClr val="0070C0"/>
                </a:solidFill>
              </a:rPr>
              <a:t>models</a:t>
            </a:r>
            <a:endParaRPr lang="en-US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2315" y="1448609"/>
            <a:ext cx="16913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GPT-3?</a:t>
            </a: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42315" y="2366148"/>
            <a:ext cx="11722494" cy="32034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 smtClean="0"/>
              <a:t>GPT-3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an autoregressive language model</a:t>
            </a:r>
            <a:r>
              <a:rPr lang="en-US" dirty="0"/>
              <a:t> </a:t>
            </a:r>
            <a:r>
              <a:rPr lang="en-US" dirty="0" smtClean="0"/>
              <a:t>that uses</a:t>
            </a:r>
            <a:r>
              <a:rPr lang="en-US" dirty="0"/>
              <a:t> </a:t>
            </a:r>
            <a:r>
              <a:rPr lang="en-US" dirty="0" smtClean="0"/>
              <a:t>deep learning to </a:t>
            </a:r>
            <a:r>
              <a:rPr lang="en-US" dirty="0"/>
              <a:t>produce human-like text.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OpenAI's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 third-generation Generative Pre-trained Transformer, GPT-3, is a general-purpose language algorithm that uses machine learning to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 Unicode MS"/>
                <a:ea typeface="Menlo"/>
              </a:rPr>
              <a:t>translate 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 Unicode MS"/>
                <a:ea typeface="Menlo"/>
              </a:rPr>
              <a:t>answer questions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, and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 Unicode MS"/>
                <a:ea typeface="Menlo"/>
              </a:rPr>
              <a:t>write text predictively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B0F0"/>
              </a:solidFill>
              <a:latin typeface="Arial Unicode MS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It is the largest language model ever created till date and has been trained on an estimated </a:t>
            </a:r>
            <a:r>
              <a:rPr lang="en-US" dirty="0">
                <a:solidFill>
                  <a:srgbClr val="FF0000"/>
                </a:solidFill>
              </a:rPr>
              <a:t>45 terabytes </a:t>
            </a:r>
            <a:r>
              <a:rPr lang="en-US" dirty="0"/>
              <a:t>of text data, run through </a:t>
            </a:r>
            <a:r>
              <a:rPr lang="en-US" dirty="0">
                <a:solidFill>
                  <a:srgbClr val="FF0000"/>
                </a:solidFill>
              </a:rPr>
              <a:t>175 billion parameters</a:t>
            </a:r>
            <a:r>
              <a:rPr lang="en-US" dirty="0"/>
              <a:t>!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B0F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Note: </a:t>
            </a:r>
            <a:r>
              <a:rPr lang="en-US" dirty="0"/>
              <a:t>The model is in the private beta version, but the API is available upon </a:t>
            </a:r>
            <a:r>
              <a:rPr lang="en-US" dirty="0" smtClean="0"/>
              <a:t>request.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2315" y="541984"/>
            <a:ext cx="43733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(4/6)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02974" y="596069"/>
            <a:ext cx="50618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</a:rPr>
              <a:t>GPT-3 model brief explanation</a:t>
            </a:r>
            <a:endParaRPr lang="en-US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9993" y="1681204"/>
            <a:ext cx="3730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Datasets used to train GPT-3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328711"/>
              </p:ext>
            </p:extLst>
          </p:nvPr>
        </p:nvGraphicFramePr>
        <p:xfrm>
          <a:off x="2527300" y="2483023"/>
          <a:ext cx="8128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204583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61043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Dataset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Quantity (tokens)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6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Common Crawl (filtered)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410 billion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74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WebText2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19 billion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7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Books1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12 billion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6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Books2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55 billion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06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Wikipedia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 billion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78771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42315" y="541984"/>
            <a:ext cx="43733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(5/6)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2974" y="596069"/>
            <a:ext cx="40052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</a:rPr>
              <a:t>Used datasets for GPT-3</a:t>
            </a:r>
            <a:endParaRPr lang="en-US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2315" y="1483219"/>
            <a:ext cx="103209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ask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GPT-3</a:t>
            </a: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200" dirty="0" smtClean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be: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translator,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blogger,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programmer, </a:t>
            </a:r>
            <a:endParaRPr lang="en-US" sz="2200" dirty="0" smtClean="0">
              <a:solidFill>
                <a:srgbClr val="40424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poet, or a famous author, </a:t>
            </a:r>
            <a:endParaRPr lang="en-US" sz="2200" dirty="0" smtClean="0">
              <a:solidFill>
                <a:srgbClr val="40424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do it with its user (you)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fewer than 10 training examples</a:t>
            </a:r>
            <a:r>
              <a:rPr lang="en-US" sz="2200" dirty="0">
                <a:solidFill>
                  <a:srgbClr val="4042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2315" y="541984"/>
            <a:ext cx="43733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(6/6)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2974" y="596069"/>
            <a:ext cx="39585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</a:rPr>
              <a:t>Opportunities of GPT-3 </a:t>
            </a:r>
            <a:endParaRPr lang="en-US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54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Lab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8354" y="634729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Grew Creative </a:t>
            </a:r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315" y="1433146"/>
            <a:ext cx="4224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Steps for how to work with GPT-3: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1. </a:t>
            </a:r>
            <a:r>
              <a:rPr lang="en-US" dirty="0"/>
              <a:t>Get API token from </a:t>
            </a:r>
            <a:r>
              <a:rPr lang="en-US" dirty="0" err="1"/>
              <a:t>OpenAI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</a:t>
            </a:r>
            <a:endParaRPr lang="en-US" b="1" dirty="0"/>
          </a:p>
          <a:p>
            <a:r>
              <a:rPr lang="en-US" b="1" dirty="0" smtClean="0"/>
              <a:t>   </a:t>
            </a:r>
            <a:endParaRPr lang="en-US" b="1" dirty="0"/>
          </a:p>
          <a:p>
            <a:r>
              <a:rPr lang="en-US" b="1" dirty="0" smtClean="0"/>
              <a:t>  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29550" y="1578150"/>
            <a:ext cx="5137639" cy="40011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https://forms.office.com/Pages/ResponsePage.aspx?id=VsqMpNrmTkioFJyEllK8s0v5E5gdyQhOuZCXNuMR8i1UQjFWVTVUVEpGNkg3U1FNRDVVRFg3U0w4Vi4u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29549" y="2265534"/>
            <a:ext cx="5137639" cy="24622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https://www.youtube.com/watch?v=7_c3zjpDvqg</a:t>
            </a:r>
          </a:p>
        </p:txBody>
      </p:sp>
      <p:sp>
        <p:nvSpPr>
          <p:cNvPr id="6" name="Left Brace 5"/>
          <p:cNvSpPr/>
          <p:nvPr/>
        </p:nvSpPr>
        <p:spPr>
          <a:xfrm>
            <a:off x="4343397" y="1696915"/>
            <a:ext cx="586152" cy="69172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46320" y="1639705"/>
            <a:ext cx="1399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Link for getting API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118598" y="2157811"/>
            <a:ext cx="189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Watch video, to </a:t>
            </a:r>
          </a:p>
          <a:p>
            <a:r>
              <a:rPr lang="en-US" sz="1200" b="1" dirty="0" smtClean="0"/>
              <a:t>understand how to get API</a:t>
            </a:r>
            <a:endParaRPr lang="en-US" sz="1200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332285" y="2042779"/>
            <a:ext cx="1011112" cy="345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837841" y="3960821"/>
            <a:ext cx="7155420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The model is in the private beta </a:t>
            </a:r>
            <a:r>
              <a:rPr lang="en-US" dirty="0" smtClean="0"/>
              <a:t>version.</a:t>
            </a:r>
          </a:p>
          <a:p>
            <a:r>
              <a:rPr lang="en-US" dirty="0" smtClean="0"/>
              <a:t>You have to get the secret key (</a:t>
            </a:r>
            <a:r>
              <a:rPr lang="en-US" dirty="0" err="1" smtClean="0"/>
              <a:t>openai.cfg</a:t>
            </a:r>
            <a:r>
              <a:rPr lang="en-US" dirty="0"/>
              <a:t>) from </a:t>
            </a:r>
            <a:r>
              <a:rPr lang="en-US" dirty="0">
                <a:solidFill>
                  <a:srgbClr val="00B0F0"/>
                </a:solidFill>
              </a:rPr>
              <a:t>https://beta.openai.com/ 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62375" y="4680005"/>
            <a:ext cx="7783301" cy="12578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Set your environment variable to read the secret key: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-apple-system"/>
              </a:rPr>
              <a:t>run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SFMono-Regular"/>
              </a:rPr>
              <a:t>export OPENAI_CONFIG=/path/to/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SFMono-Regular"/>
              </a:rPr>
              <a:t>config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SFMono-Regular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SFMono-Regular"/>
              </a:rPr>
              <a:t>openai.cfg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(for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MacOS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,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Unix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, or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Linux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 users) or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SFMono-Regular"/>
              </a:rPr>
              <a:t>set OPENAI_CONFIG=/path/to/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SFMono-Regular"/>
              </a:rPr>
              <a:t>config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SFMono-Regular"/>
              </a:rPr>
              <a:t>/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SFMono-Regular"/>
              </a:rPr>
              <a:t>openai.cfg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(for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Windows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 users)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315" y="541984"/>
            <a:ext cx="39059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/>
              <a:t>How to use GPT-3 (1/7)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4163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6377</TotalTime>
  <Words>918</Words>
  <Application>Microsoft Office PowerPoint</Application>
  <PresentationFormat>Widescreen</PresentationFormat>
  <Paragraphs>262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-apple-system</vt:lpstr>
      <vt:lpstr>Arial Unicode MS</vt:lpstr>
      <vt:lpstr>medium-content-serif-font</vt:lpstr>
      <vt:lpstr>Menlo</vt:lpstr>
      <vt:lpstr>Rubik</vt:lpstr>
      <vt:lpstr>SFMono-Regular</vt:lpstr>
      <vt:lpstr>휴먼명조</vt:lpstr>
      <vt:lpstr>Arial</vt:lpstr>
      <vt:lpstr>Arial Narrow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Abduraimjonov Abdurakhmon</dc:creator>
  <cp:lastModifiedBy>sabr</cp:lastModifiedBy>
  <cp:revision>213</cp:revision>
  <dcterms:created xsi:type="dcterms:W3CDTF">2019-05-21T05:14:50Z</dcterms:created>
  <dcterms:modified xsi:type="dcterms:W3CDTF">2020-10-23T07:57:16Z</dcterms:modified>
</cp:coreProperties>
</file>